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Lato" charset="1" panose="020F0502020204030203"/>
      <p:regular r:id="rId45"/>
    </p:embeddedFont>
    <p:embeddedFont>
      <p:font typeface="Lato Bold" charset="1" panose="020F0502020204030203"/>
      <p:regular r:id="rId46"/>
    </p:embeddedFont>
    <p:embeddedFont>
      <p:font typeface="Lato Italics" charset="1" panose="020F0502020204030203"/>
      <p:regular r:id="rId47"/>
    </p:embeddedFont>
    <p:embeddedFont>
      <p:font typeface="Lato Bold Italics" charset="1" panose="020F0502020204030203"/>
      <p:regular r:id="rId48"/>
    </p:embeddedFont>
    <p:embeddedFont>
      <p:font typeface="Lato Thin" charset="1" panose="020F0502020204030203"/>
      <p:regular r:id="rId49"/>
    </p:embeddedFont>
    <p:embeddedFont>
      <p:font typeface="Lato Thin Italics" charset="1" panose="020F0502020204030203"/>
      <p:regular r:id="rId50"/>
    </p:embeddedFont>
    <p:embeddedFont>
      <p:font typeface="Lato Light" charset="1" panose="020F0502020204030203"/>
      <p:regular r:id="rId51"/>
    </p:embeddedFont>
    <p:embeddedFont>
      <p:font typeface="Lato Light Italics" charset="1" panose="020F0502020204030203"/>
      <p:regular r:id="rId52"/>
    </p:embeddedFont>
    <p:embeddedFont>
      <p:font typeface="Lato Heavy" charset="1" panose="020F0502020204030203"/>
      <p:regular r:id="rId53"/>
    </p:embeddedFont>
    <p:embeddedFont>
      <p:font typeface="Lato Heavy Italics" charset="1" panose="020F05020202040302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https://drive.google.com/file/d/1SxAZGVilQcgsJ3vTTmFVQ9h9sEjGdc3f/view?usp=sharing" TargetMode="External" Type="http://schemas.openxmlformats.org/officeDocument/2006/relationships/hyperlink"/><Relationship Id="rId4" Target="https://drive.google.com/file/d/1SxAZGVilQcgsJ3vTTmFVQ9h9sEjGdc3f/view?usp=sharing"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648362" y="5694848"/>
            <a:ext cx="9687995" cy="20505"/>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3763158" y="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48322" y="5867543"/>
            <a:ext cx="10114836" cy="1948464"/>
          </a:xfrm>
          <a:prstGeom prst="rect">
            <a:avLst/>
          </a:prstGeom>
        </p:spPr>
        <p:txBody>
          <a:bodyPr anchor="t" rtlCol="false" tIns="0" lIns="0" bIns="0" rIns="0">
            <a:spAutoFit/>
          </a:bodyPr>
          <a:lstStyle/>
          <a:p>
            <a:pPr>
              <a:lnSpc>
                <a:spcPts val="7579"/>
              </a:lnSpc>
              <a:spcBef>
                <a:spcPct val="0"/>
              </a:spcBef>
            </a:pPr>
            <a:r>
              <a:rPr lang="en-US" sz="5413">
                <a:solidFill>
                  <a:srgbClr val="000000"/>
                </a:solidFill>
                <a:latin typeface="Poppins"/>
              </a:rPr>
              <a:t>Revolutionizing Elections in the digital Age!</a:t>
            </a:r>
          </a:p>
        </p:txBody>
      </p:sp>
      <p:sp>
        <p:nvSpPr>
          <p:cNvPr name="TextBox 9" id="9"/>
          <p:cNvSpPr txBox="true"/>
          <p:nvPr/>
        </p:nvSpPr>
        <p:spPr>
          <a:xfrm rot="0">
            <a:off x="3648322" y="3556278"/>
            <a:ext cx="11783140" cy="1710768"/>
          </a:xfrm>
          <a:prstGeom prst="rect">
            <a:avLst/>
          </a:prstGeom>
        </p:spPr>
        <p:txBody>
          <a:bodyPr anchor="t" rtlCol="false" tIns="0" lIns="0" bIns="0" rIns="0">
            <a:spAutoFit/>
          </a:bodyPr>
          <a:lstStyle/>
          <a:p>
            <a:pPr algn="ctr">
              <a:lnSpc>
                <a:spcPts val="13540"/>
              </a:lnSpc>
            </a:pPr>
            <a:r>
              <a:rPr lang="en-US" sz="9671">
                <a:solidFill>
                  <a:srgbClr val="000000"/>
                </a:solidFill>
                <a:latin typeface="Canva Sans Bold"/>
              </a:rPr>
              <a:t>Campaign Compass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76159" y="87974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OBJECTIVE</a:t>
            </a:r>
          </a:p>
        </p:txBody>
      </p:sp>
      <p:sp>
        <p:nvSpPr>
          <p:cNvPr name="AutoShape 7" id="7"/>
          <p:cNvSpPr/>
          <p:nvPr/>
        </p:nvSpPr>
        <p:spPr>
          <a:xfrm>
            <a:off x="876159" y="1617982"/>
            <a:ext cx="4194489"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8058358" y="0"/>
            <a:ext cx="8890074" cy="10287000"/>
          </a:xfrm>
          <a:custGeom>
            <a:avLst/>
            <a:gdLst/>
            <a:ahLst/>
            <a:cxnLst/>
            <a:rect r="r" b="b" t="t" l="l"/>
            <a:pathLst>
              <a:path h="10287000" w="8890074">
                <a:moveTo>
                  <a:pt x="0" y="0"/>
                </a:moveTo>
                <a:lnTo>
                  <a:pt x="8890075" y="0"/>
                </a:lnTo>
                <a:lnTo>
                  <a:pt x="8890075" y="10287000"/>
                </a:lnTo>
                <a:lnTo>
                  <a:pt x="0" y="10287000"/>
                </a:lnTo>
                <a:lnTo>
                  <a:pt x="0" y="0"/>
                </a:lnTo>
                <a:close/>
              </a:path>
            </a:pathLst>
          </a:custGeom>
          <a:blipFill>
            <a:blip r:embed="rId3"/>
            <a:stretch>
              <a:fillRect l="-15281" t="0" r="-16103" b="0"/>
            </a:stretch>
          </a:blipFill>
        </p:spPr>
      </p:sp>
      <p:sp>
        <p:nvSpPr>
          <p:cNvPr name="TextBox 9" id="9"/>
          <p:cNvSpPr txBox="true"/>
          <p:nvPr/>
        </p:nvSpPr>
        <p:spPr>
          <a:xfrm rot="0">
            <a:off x="876159" y="2459118"/>
            <a:ext cx="6444646" cy="5769834"/>
          </a:xfrm>
          <a:prstGeom prst="rect">
            <a:avLst/>
          </a:prstGeom>
        </p:spPr>
        <p:txBody>
          <a:bodyPr anchor="t" rtlCol="false" tIns="0" lIns="0" bIns="0" rIns="0">
            <a:spAutoFit/>
          </a:bodyPr>
          <a:lstStyle/>
          <a:p>
            <a:pPr>
              <a:lnSpc>
                <a:spcPts val="3277"/>
              </a:lnSpc>
            </a:pPr>
            <a:r>
              <a:rPr lang="en-US" sz="2341">
                <a:solidFill>
                  <a:srgbClr val="000000"/>
                </a:solidFill>
                <a:latin typeface="Times New Roman"/>
              </a:rPr>
              <a:t>The objective of this project is to develop a comprehensive and efficient Political Campaign Management Software tailored to the needs of political candidates, campaign managers, volunteers, donors, and other stakeholders involved in the electoral process. The software aims to streamline the management and execution of political campaigns by providing robust tools and features for planning, organizing, and monitoring campaign activities. </a:t>
            </a:r>
          </a:p>
          <a:p>
            <a:pPr>
              <a:lnSpc>
                <a:spcPts val="3277"/>
              </a:lnSpc>
            </a:pPr>
          </a:p>
          <a:p>
            <a:pPr>
              <a:lnSpc>
                <a:spcPts val="3277"/>
              </a:lnSpc>
            </a:pPr>
          </a:p>
          <a:p>
            <a:pPr>
              <a:lnSpc>
                <a:spcPts val="3277"/>
              </a:lnSpc>
            </a:pPr>
          </a:p>
          <a:p>
            <a:pPr>
              <a:lnSpc>
                <a:spcPts val="327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191119" y="1458530"/>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VISION</a:t>
            </a:r>
          </a:p>
        </p:txBody>
      </p:sp>
      <p:sp>
        <p:nvSpPr>
          <p:cNvPr name="AutoShape 4" id="4"/>
          <p:cNvSpPr/>
          <p:nvPr/>
        </p:nvSpPr>
        <p:spPr>
          <a:xfrm>
            <a:off x="10191119" y="2215818"/>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43050" y="0"/>
            <a:ext cx="8193736" cy="10287000"/>
          </a:xfrm>
          <a:custGeom>
            <a:avLst/>
            <a:gdLst/>
            <a:ahLst/>
            <a:cxnLst/>
            <a:rect r="r" b="b" t="t" l="l"/>
            <a:pathLst>
              <a:path h="10287000" w="8193736">
                <a:moveTo>
                  <a:pt x="0" y="0"/>
                </a:moveTo>
                <a:lnTo>
                  <a:pt x="8193736" y="0"/>
                </a:lnTo>
                <a:lnTo>
                  <a:pt x="8193736" y="10287000"/>
                </a:lnTo>
                <a:lnTo>
                  <a:pt x="0" y="10287000"/>
                </a:lnTo>
                <a:lnTo>
                  <a:pt x="0" y="0"/>
                </a:lnTo>
                <a:close/>
              </a:path>
            </a:pathLst>
          </a:custGeom>
          <a:blipFill>
            <a:blip r:embed="rId5"/>
            <a:stretch>
              <a:fillRect l="-49135" t="0" r="-39184" b="0"/>
            </a:stretch>
          </a:blipFill>
        </p:spPr>
      </p:sp>
      <p:sp>
        <p:nvSpPr>
          <p:cNvPr name="TextBox 10" id="10"/>
          <p:cNvSpPr txBox="true"/>
          <p:nvPr/>
        </p:nvSpPr>
        <p:spPr>
          <a:xfrm rot="0">
            <a:off x="10191119" y="676577"/>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OUR</a:t>
            </a:r>
          </a:p>
        </p:txBody>
      </p:sp>
      <p:sp>
        <p:nvSpPr>
          <p:cNvPr name="TextBox 11" id="11"/>
          <p:cNvSpPr txBox="true"/>
          <p:nvPr/>
        </p:nvSpPr>
        <p:spPr>
          <a:xfrm rot="0">
            <a:off x="10191119" y="2635384"/>
            <a:ext cx="7068181" cy="8576150"/>
          </a:xfrm>
          <a:prstGeom prst="rect">
            <a:avLst/>
          </a:prstGeom>
        </p:spPr>
        <p:txBody>
          <a:bodyPr anchor="t" rtlCol="false" tIns="0" lIns="0" bIns="0" rIns="0">
            <a:spAutoFit/>
          </a:bodyPr>
          <a:lstStyle/>
          <a:p>
            <a:pPr>
              <a:lnSpc>
                <a:spcPts val="2948"/>
              </a:lnSpc>
            </a:pPr>
            <a:r>
              <a:rPr lang="en-US" sz="2106">
                <a:solidFill>
                  <a:srgbClr val="000000"/>
                </a:solidFill>
                <a:latin typeface="Times New Roman"/>
              </a:rPr>
              <a:t>Our vision is to provide candidates with equitable opportunities and resources to participate in the electoral process. By leveraging digital platform, we aim to democratize access to all backgrounds to effectively engage with voters and compete on a level playing field.</a:t>
            </a:r>
          </a:p>
          <a:p>
            <a:pPr>
              <a:lnSpc>
                <a:spcPts val="2948"/>
              </a:lnSpc>
            </a:pPr>
          </a:p>
          <a:p>
            <a:pPr>
              <a:lnSpc>
                <a:spcPts val="2948"/>
              </a:lnSpc>
            </a:pPr>
          </a:p>
          <a:p>
            <a:pPr>
              <a:lnSpc>
                <a:spcPts val="2948"/>
              </a:lnSpc>
            </a:pPr>
            <a:r>
              <a:rPr lang="en-US" sz="2106">
                <a:solidFill>
                  <a:srgbClr val="000000"/>
                </a:solidFill>
                <a:latin typeface="Times New Roman"/>
              </a:rPr>
              <a:t>The system empowering features for grassroots organizing and member engagement, we aim to decentralize decision-making, empower local communities, and foster a culture of participation and collaboration at all levels of the party.</a:t>
            </a:r>
          </a:p>
          <a:p>
            <a:pPr>
              <a:lnSpc>
                <a:spcPts val="2948"/>
              </a:lnSpc>
            </a:pPr>
          </a:p>
          <a:p>
            <a:pPr>
              <a:lnSpc>
                <a:spcPts val="2948"/>
              </a:lnSpc>
            </a:pPr>
          </a:p>
          <a:p>
            <a:pPr>
              <a:lnSpc>
                <a:spcPts val="2948"/>
              </a:lnSpc>
            </a:pPr>
            <a:r>
              <a:rPr lang="en-US" sz="2106">
                <a:solidFill>
                  <a:srgbClr val="000000"/>
                </a:solidFill>
                <a:latin typeface="Times New Roman"/>
              </a:rPr>
              <a:t>Tools for internal democracy and accountability mechanisms, we aim to set a high standard for political integrity, earning the trust and confidence of our members, supporters, and the broader public.</a:t>
            </a:r>
          </a:p>
          <a:p>
            <a:pPr>
              <a:lnSpc>
                <a:spcPts val="2948"/>
              </a:lnSpc>
            </a:pPr>
          </a:p>
          <a:p>
            <a:pPr>
              <a:lnSpc>
                <a:spcPts val="2948"/>
              </a:lnSpc>
            </a:pPr>
          </a:p>
          <a:p>
            <a:pPr>
              <a:lnSpc>
                <a:spcPts val="2948"/>
              </a:lnSpc>
            </a:pPr>
          </a:p>
          <a:p>
            <a:pPr>
              <a:lnSpc>
                <a:spcPts val="2948"/>
              </a:lnSpc>
            </a:pPr>
          </a:p>
          <a:p>
            <a:pPr>
              <a:lnSpc>
                <a:spcPts val="2948"/>
              </a:lnSpc>
            </a:pPr>
          </a:p>
          <a:p>
            <a:pPr>
              <a:lnSpc>
                <a:spcPts val="294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40819" y="5021117"/>
            <a:ext cx="6417963" cy="738537"/>
          </a:xfrm>
          <a:prstGeom prst="rect">
            <a:avLst/>
          </a:prstGeom>
        </p:spPr>
        <p:txBody>
          <a:bodyPr anchor="t" rtlCol="false" tIns="0" lIns="0" bIns="0" rIns="0">
            <a:spAutoFit/>
          </a:bodyPr>
          <a:lstStyle/>
          <a:p>
            <a:pPr algn="ctr">
              <a:lnSpc>
                <a:spcPts val="6018"/>
              </a:lnSpc>
              <a:spcBef>
                <a:spcPct val="0"/>
              </a:spcBef>
            </a:pPr>
            <a:r>
              <a:rPr lang="en-US" sz="4298">
                <a:solidFill>
                  <a:srgbClr val="FFFFFF"/>
                </a:solidFill>
                <a:latin typeface="League Spartan"/>
              </a:rPr>
              <a:t>MIND MAP</a:t>
            </a:r>
          </a:p>
        </p:txBody>
      </p:sp>
      <p:sp>
        <p:nvSpPr>
          <p:cNvPr name="AutoShape 6" id="6"/>
          <p:cNvSpPr/>
          <p:nvPr/>
        </p:nvSpPr>
        <p:spPr>
          <a:xfrm flipV="true">
            <a:off x="1868805" y="5740603"/>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9765019"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07" r="0" b="-22607"/>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28700" y="168815"/>
            <a:ext cx="15287737" cy="9836531"/>
          </a:xfrm>
          <a:custGeom>
            <a:avLst/>
            <a:gdLst/>
            <a:ahLst/>
            <a:cxnLst/>
            <a:rect r="r" b="b" t="t" l="l"/>
            <a:pathLst>
              <a:path h="9836531" w="15287737">
                <a:moveTo>
                  <a:pt x="0" y="0"/>
                </a:moveTo>
                <a:lnTo>
                  <a:pt x="15287737" y="0"/>
                </a:lnTo>
                <a:lnTo>
                  <a:pt x="15287737" y="9836531"/>
                </a:lnTo>
                <a:lnTo>
                  <a:pt x="0" y="9836531"/>
                </a:lnTo>
                <a:lnTo>
                  <a:pt x="0" y="0"/>
                </a:lnTo>
                <a:close/>
              </a:path>
            </a:pathLst>
          </a:custGeom>
          <a:blipFill>
            <a:blip r:embed="rId3"/>
            <a:stretch>
              <a:fillRect l="-2679" t="-7393" r="-3680" b="-1730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8959850" y="-774309"/>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7508404"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VISUAL REPRESENTATION</a:t>
            </a:r>
          </a:p>
        </p:txBody>
      </p:sp>
      <p:sp>
        <p:nvSpPr>
          <p:cNvPr name="AutoShape 7" id="7"/>
          <p:cNvSpPr/>
          <p:nvPr/>
        </p:nvSpPr>
        <p:spPr>
          <a:xfrm flipV="true">
            <a:off x="1029792" y="2233059"/>
            <a:ext cx="8565040" cy="1905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028700" y="3040695"/>
            <a:ext cx="16229508" cy="2249838"/>
          </a:xfrm>
          <a:prstGeom prst="rect">
            <a:avLst/>
          </a:prstGeom>
        </p:spPr>
        <p:txBody>
          <a:bodyPr anchor="t" rtlCol="false" tIns="0" lIns="0" bIns="0" rIns="0">
            <a:spAutoFit/>
          </a:bodyPr>
          <a:lstStyle/>
          <a:p>
            <a:pPr>
              <a:lnSpc>
                <a:spcPts val="3568"/>
              </a:lnSpc>
            </a:pPr>
            <a:r>
              <a:rPr lang="en-US" sz="2548" u="sng">
                <a:solidFill>
                  <a:srgbClr val="000000"/>
                </a:solidFill>
                <a:latin typeface="Poppins"/>
                <a:hlinkClick r:id="rId3" tooltip="https://drive.google.com/file/d/1SxAZGVilQcgsJ3vTTmFVQ9h9sEjGdc3f/view?usp=sharing"/>
              </a:rPr>
              <a:t>For the better understanding about the concept and ER diagram of Campaign compass, We prepared a 3 minutes Animated video</a:t>
            </a:r>
          </a:p>
          <a:p>
            <a:pPr>
              <a:lnSpc>
                <a:spcPts val="3568"/>
              </a:lnSpc>
            </a:pPr>
          </a:p>
          <a:p>
            <a:pPr>
              <a:lnSpc>
                <a:spcPts val="3568"/>
              </a:lnSpc>
            </a:pPr>
          </a:p>
          <a:p>
            <a:pPr>
              <a:lnSpc>
                <a:spcPts val="3568"/>
              </a:lnSpc>
              <a:spcBef>
                <a:spcPct val="0"/>
              </a:spcBef>
            </a:pPr>
            <a:r>
              <a:rPr lang="en-US" sz="2548" u="sng">
                <a:solidFill>
                  <a:srgbClr val="000000"/>
                </a:solidFill>
                <a:latin typeface="Poppins"/>
                <a:hlinkClick r:id="rId4" tooltip="https://drive.google.com/file/d/1SxAZGVilQcgsJ3vTTmFVQ9h9sEjGdc3f/view?usp=sharing"/>
              </a:rPr>
              <a:t>https://drive.google.com/file/d/1SxAZGVilQcgsJ3vTTmFVQ9h9sEjGdc3f/view?usp=sharing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ER - DIAGRAM </a:t>
            </a:r>
          </a:p>
        </p:txBody>
      </p:sp>
      <p:sp>
        <p:nvSpPr>
          <p:cNvPr name="AutoShape 3" id="3"/>
          <p:cNvSpPr/>
          <p:nvPr/>
        </p:nvSpPr>
        <p:spPr>
          <a:xfrm flipV="true">
            <a:off x="1029771" y="2233059"/>
            <a:ext cx="8114229" cy="1905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029771" y="6556694"/>
            <a:ext cx="1049030" cy="1066481"/>
          </a:xfrm>
          <a:custGeom>
            <a:avLst/>
            <a:gdLst/>
            <a:ahLst/>
            <a:cxnLst/>
            <a:rect r="r" b="b" t="t" l="l"/>
            <a:pathLst>
              <a:path h="1066481" w="1049030">
                <a:moveTo>
                  <a:pt x="0" y="0"/>
                </a:moveTo>
                <a:lnTo>
                  <a:pt x="1049030" y="0"/>
                </a:lnTo>
                <a:lnTo>
                  <a:pt x="1049030" y="1066481"/>
                </a:lnTo>
                <a:lnTo>
                  <a:pt x="0" y="1066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86163" y="6556694"/>
            <a:ext cx="742206" cy="1002981"/>
          </a:xfrm>
          <a:custGeom>
            <a:avLst/>
            <a:gdLst/>
            <a:ahLst/>
            <a:cxnLst/>
            <a:rect r="r" b="b" t="t" l="l"/>
            <a:pathLst>
              <a:path h="1002981" w="742206">
                <a:moveTo>
                  <a:pt x="0" y="0"/>
                </a:moveTo>
                <a:lnTo>
                  <a:pt x="742206" y="0"/>
                </a:lnTo>
                <a:lnTo>
                  <a:pt x="742206" y="1002981"/>
                </a:lnTo>
                <a:lnTo>
                  <a:pt x="0" y="1002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131626" y="3086100"/>
            <a:ext cx="4191000" cy="4114800"/>
          </a:xfrm>
          <a:custGeom>
            <a:avLst/>
            <a:gdLst/>
            <a:ahLst/>
            <a:cxnLst/>
            <a:rect r="r" b="b" t="t" l="l"/>
            <a:pathLst>
              <a:path h="4114800" w="4191000">
                <a:moveTo>
                  <a:pt x="0" y="0"/>
                </a:moveTo>
                <a:lnTo>
                  <a:pt x="4191000" y="0"/>
                </a:lnTo>
                <a:lnTo>
                  <a:pt x="4191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4542155"/>
            <a:ext cx="9106404" cy="1999615"/>
          </a:xfrm>
          <a:prstGeom prst="rect">
            <a:avLst/>
          </a:prstGeom>
        </p:spPr>
        <p:txBody>
          <a:bodyPr anchor="t" rtlCol="false" tIns="0" lIns="0" bIns="0" rIns="0">
            <a:spAutoFit/>
          </a:bodyPr>
          <a:lstStyle/>
          <a:p>
            <a:pPr>
              <a:lnSpc>
                <a:spcPts val="2659"/>
              </a:lnSpc>
            </a:pPr>
            <a:r>
              <a:rPr lang="en-US" sz="1899">
                <a:solidFill>
                  <a:srgbClr val="593C8F"/>
                </a:solidFill>
                <a:latin typeface="Archivo Black"/>
              </a:rPr>
              <a:t>An Entity-Relationship (ER) diagram is a visual representation used to model the structure of a database. It's a powerful tool for designing databases as it provides a clear depiction of the entities within the system and the relationships between them. </a:t>
            </a:r>
          </a:p>
          <a:p>
            <a:pPr>
              <a:lnSpc>
                <a:spcPts val="2659"/>
              </a:lnSpc>
            </a:pPr>
          </a:p>
          <a:p>
            <a:pPr>
              <a:lnSpc>
                <a:spcPts val="26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8076992" y="1298331"/>
            <a:ext cx="535170" cy="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3517676" y="0"/>
            <a:ext cx="11252649" cy="10287000"/>
          </a:xfrm>
          <a:custGeom>
            <a:avLst/>
            <a:gdLst/>
            <a:ahLst/>
            <a:cxnLst/>
            <a:rect r="r" b="b" t="t" l="l"/>
            <a:pathLst>
              <a:path h="10287000" w="11252649">
                <a:moveTo>
                  <a:pt x="0" y="0"/>
                </a:moveTo>
                <a:lnTo>
                  <a:pt x="11252648" y="0"/>
                </a:lnTo>
                <a:lnTo>
                  <a:pt x="11252648"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1985" y="0"/>
            <a:ext cx="14364029" cy="10287000"/>
          </a:xfrm>
          <a:custGeom>
            <a:avLst/>
            <a:gdLst/>
            <a:ahLst/>
            <a:cxnLst/>
            <a:rect r="r" b="b" t="t" l="l"/>
            <a:pathLst>
              <a:path h="10287000" w="14364029">
                <a:moveTo>
                  <a:pt x="0" y="0"/>
                </a:moveTo>
                <a:lnTo>
                  <a:pt x="14364030" y="0"/>
                </a:lnTo>
                <a:lnTo>
                  <a:pt x="14364030" y="10287000"/>
                </a:lnTo>
                <a:lnTo>
                  <a:pt x="0" y="102870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DAFrJ7ZyNXg</dc:identifier>
  <dcterms:modified xsi:type="dcterms:W3CDTF">2011-08-01T06:04:30Z</dcterms:modified>
  <cp:revision>1</cp:revision>
  <dc:title>Cream Basic Presentation Template</dc:title>
</cp:coreProperties>
</file>